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80"/>
    <p:restoredTop sz="96327"/>
  </p:normalViewPr>
  <p:slideViewPr>
    <p:cSldViewPr snapToGrid="0" snapToObjects="1">
      <p:cViewPr>
        <p:scale>
          <a:sx n="100" d="100"/>
          <a:sy n="100" d="100"/>
        </p:scale>
        <p:origin x="119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3D8C79-CF86-CB45-B0C1-2FA64612CE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53E1A0-C771-FC49-849D-E63CA53E2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20E13A0-5EA2-9445-9B65-61BDECDE9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CC1CAB-0EFD-B041-922A-BF4C97F0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247F9D-5BC1-2B48-A647-7DD112B3A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92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1E0F9-6E84-C349-A6B6-6AE4EF25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9D2D9E-1530-564F-A39B-B498C88CA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43B207-697A-0046-A095-00917624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B47CB87-A7CE-9E40-93D4-1F6ADF8B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299F4D-AC10-CF4F-BB00-F785D742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2128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EF9738D-3FE6-704A-BDA6-820991CC0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5C4C72B-68FD-A444-A23A-0415BA1A5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B7DD71-EF94-5B47-AD01-C232DDC4F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6F5F2F-EA77-CF4E-8639-DC6382F2C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1140A1-CDB6-BE46-A8CC-EC144625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46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olo Testo"/>
          <p:cNvSpPr txBox="1">
            <a:spLocks noGrp="1"/>
          </p:cNvSpPr>
          <p:nvPr>
            <p:ph type="title"/>
          </p:nvPr>
        </p:nvSpPr>
        <p:spPr>
          <a:xfrm>
            <a:off x="1999555" y="2317750"/>
            <a:ext cx="7362925" cy="2465537"/>
          </a:xfrm>
          <a:prstGeom prst="rect">
            <a:avLst/>
          </a:prstGeom>
        </p:spPr>
        <p:txBody>
          <a:bodyPr anchor="t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Titolo Testo</a:t>
            </a:r>
          </a:p>
        </p:txBody>
      </p:sp>
      <p:pic>
        <p:nvPicPr>
          <p:cNvPr id="14" name="Immagine" descr="Immagin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164"/>
            <a:ext cx="12192000" cy="202492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doppio clic per modificare"/>
          <p:cNvSpPr txBox="1">
            <a:spLocks noGrp="1"/>
          </p:cNvSpPr>
          <p:nvPr>
            <p:ph type="body" sz="quarter" idx="21"/>
          </p:nvPr>
        </p:nvSpPr>
        <p:spPr>
          <a:xfrm>
            <a:off x="1999555" y="5391150"/>
            <a:ext cx="7362925" cy="118502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SzTx/>
              <a:buNone/>
              <a:defRPr sz="4000">
                <a:solidFill>
                  <a:srgbClr val="FFFFFF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doppio clic per modificare</a:t>
            </a:r>
          </a:p>
        </p:txBody>
      </p:sp>
      <p:sp>
        <p:nvSpPr>
          <p:cNvPr id="16" name="532205080_1647x1098.jpg"/>
          <p:cNvSpPr>
            <a:spLocks noGrp="1"/>
          </p:cNvSpPr>
          <p:nvPr>
            <p:ph type="pic" idx="22"/>
          </p:nvPr>
        </p:nvSpPr>
        <p:spPr>
          <a:xfrm>
            <a:off x="8242266" y="2019300"/>
            <a:ext cx="7253009" cy="48353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5798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magine" descr="Immagin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Titolo Testo"/>
          <p:cNvSpPr txBox="1">
            <a:spLocks noGrp="1"/>
          </p:cNvSpPr>
          <p:nvPr>
            <p:ph type="title"/>
          </p:nvPr>
        </p:nvSpPr>
        <p:spPr>
          <a:xfrm>
            <a:off x="1891060" y="1270000"/>
            <a:ext cx="9528077" cy="1143000"/>
          </a:xfrm>
          <a:prstGeom prst="rect">
            <a:avLst/>
          </a:prstGeom>
        </p:spPr>
        <p:txBody>
          <a:bodyPr/>
          <a:lstStyle>
            <a:lvl1pPr algn="l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Titolo Testo</a:t>
            </a:r>
          </a:p>
        </p:txBody>
      </p:sp>
      <p:sp>
        <p:nvSpPr>
          <p:cNvPr id="47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898650" y="2599432"/>
            <a:ext cx="9528076" cy="3995936"/>
          </a:xfrm>
          <a:prstGeom prst="rect">
            <a:avLst/>
          </a:prstGeom>
        </p:spPr>
        <p:txBody>
          <a:bodyPr anchor="t"/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8" name="Linea"/>
          <p:cNvSpPr/>
          <p:nvPr/>
        </p:nvSpPr>
        <p:spPr>
          <a:xfrm>
            <a:off x="1917254" y="2350244"/>
            <a:ext cx="8357493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4196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EB6E87-C96B-074E-BC4F-F37747FE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C70894-C80F-6246-86E8-BB4C60635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B59BC8-D681-C143-A9CA-F03BEBB92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00A2BF-C8ED-FE4A-A22C-A7681AFA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E7698D8-3C7C-AC47-9616-B835BE633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71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046A9-EB14-6A48-AED2-9349B464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10F04E6-AB10-2E48-A5AF-904F36AE2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C8C1C4D-6DBB-9B41-A6AE-A1D226C18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E621B1-6A17-AF45-A908-79178F1C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118121-3B51-4341-98EE-694620027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40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3ADED8-4F5F-124C-9E1B-2838D71D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659ACD-149A-E64A-BD25-19FEA82C2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0A84F0-DB68-F448-8B4D-874A6781C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355DD3D-B1E7-3945-B206-4594D78B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566189-62A6-F545-9FC5-EB93DFCB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1DB7F1-892C-0F4C-9056-B8A841B7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647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7AB399-B93D-B944-B2A7-E4178BD82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8A21AC-DDC8-894A-AA64-91061A358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27EBA6-B242-484A-B52A-AC7FC635B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A51086A-A828-1C47-84B9-23D41D347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24A6FC3-00FD-AE49-AFAC-D3B1C0888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BE5D9F0-2376-D542-B7BF-D7C954FF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9AC433-AD75-0B48-9603-6E0D8424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DED2A0D-F5B8-B647-84EC-190A73A4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03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09B5D8-729D-4340-AB02-AE3CB6598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3962CD5-DF17-7C4E-A583-9122CD532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1761D7A-0BC9-5B49-B138-1A84F1D4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6A7615-0C0A-0F49-B5C0-2502BC75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977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BD7C0C-D9FC-B54A-BEDB-165B30C84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F12EE86-60CB-3142-85D3-4B682FA14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69F62FA-A4CC-D74D-BDE0-85A0E5F4F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2409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8ACD6-B856-E54C-935A-23C96C21C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078681-C134-1C4B-95B4-72CEDD3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719800-1ED0-E247-9519-80773BB2FF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9EA09D-9FE6-3240-A78D-C41F96FDB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924863-F86B-234A-B972-0DC2A925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2AC86B-A75B-C341-9F20-E967A39A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497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79E1F1-981B-A443-890A-A7B791F1F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AF6603-7AC0-2C47-B398-7D96D1146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3344D63-ED15-F742-BD93-6AFA746BE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618C6F0-39E4-4644-A5BD-EB62ADE1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C480236-88C1-1F43-B3E1-40CA02F6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974AE1-1E3C-204C-AA92-19C4E27D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238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79978EC-566B-114E-BC50-A94CA18A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A6D082-6CDB-594B-8D92-3335D2643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832C9D1-8C9F-924A-9BEE-C6677FB3D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F2D87-B83F-084D-86ED-650D99D2A07C}" type="datetimeFigureOut">
              <a:rPr lang="it-IT" smtClean="0"/>
              <a:t>04/02/21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4E6E5B-80B5-6B4A-A0CA-485F8EDA6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0B0CF6-38EE-5247-97C9-269C55664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2AA3-789C-CF46-A92E-4728F7326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38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oppio clic per modificar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b="1" dirty="0"/>
              <a:t>Omero</a:t>
            </a:r>
            <a:endParaRPr b="1" dirty="0"/>
          </a:p>
        </p:txBody>
      </p:sp>
      <p:sp>
        <p:nvSpPr>
          <p:cNvPr id="125" name="doppio clic per modificar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Testi di M. </a:t>
            </a:r>
            <a:r>
              <a:rPr lang="it-IT" dirty="0" err="1"/>
              <a:t>Pintacuda</a:t>
            </a:r>
            <a:r>
              <a:rPr lang="it-IT" dirty="0"/>
              <a:t> e M. Venuto</a:t>
            </a:r>
            <a:endParaRPr dirty="0"/>
          </a:p>
        </p:txBody>
      </p:sp>
      <p:pic>
        <p:nvPicPr>
          <p:cNvPr id="126" name="Immagine"/>
          <p:cNvPicPr>
            <a:picLocks noGrp="1" noChangeAspect="1"/>
          </p:cNvPicPr>
          <p:nvPr>
            <p:ph type="pic" idx="22"/>
          </p:nvPr>
        </p:nvPicPr>
        <p:blipFill rotWithShape="1">
          <a:blip r:embed="rId2"/>
          <a:srcRect l="43405" t="-69" r="30287" b="69"/>
          <a:stretch/>
        </p:blipFill>
        <p:spPr>
          <a:xfrm>
            <a:off x="9391650" y="2019300"/>
            <a:ext cx="2801740" cy="4835339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45371032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Metrica</a:t>
            </a:r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L’esametro omerico è un metro già perfettamente sviluppato e condiziona fortemente morfologia, sintassi e lessico.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3187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it-IT" dirty="0"/>
              <a:t>Omero</a:t>
            </a:r>
            <a:br>
              <a:rPr lang="it-IT" dirty="0"/>
            </a:br>
            <a:endParaRPr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3400"/>
              </a:spcBef>
            </a:pPr>
            <a:r>
              <a:rPr lang="it-IT" dirty="0"/>
              <a:t>Sulla vita di Omero possediamo soltanto notizie scarse e leggendarie. </a:t>
            </a:r>
          </a:p>
          <a:p>
            <a:pPr>
              <a:spcBef>
                <a:spcPts val="3400"/>
              </a:spcBef>
            </a:pPr>
            <a:r>
              <a:rPr lang="it-IT" dirty="0"/>
              <a:t>Gli antichi lo descrivevano come un cantore cieco. </a:t>
            </a:r>
          </a:p>
          <a:p>
            <a:pPr>
              <a:spcBef>
                <a:spcPts val="3400"/>
              </a:spcBef>
            </a:pPr>
            <a:r>
              <a:rPr lang="it-IT" dirty="0"/>
              <a:t>Si collocava la sua esistenza tra il IX e l’VIII sec. a.C. </a:t>
            </a:r>
          </a:p>
          <a:p>
            <a:pPr>
              <a:spcBef>
                <a:spcPts val="3400"/>
              </a:spcBef>
            </a:pPr>
            <a:r>
              <a:rPr lang="it-IT" dirty="0"/>
              <a:t>Sette città, tra cui Smirne e </a:t>
            </a:r>
            <a:r>
              <a:rPr lang="it-IT" dirty="0" err="1"/>
              <a:t>Chio</a:t>
            </a:r>
            <a:r>
              <a:rPr lang="it-IT" dirty="0"/>
              <a:t>, si vantavano di avergli dato i natali.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492649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i="1" dirty="0"/>
              <a:t>Iliade</a:t>
            </a:r>
            <a:endParaRPr i="1"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400"/>
              </a:spcBef>
            </a:pPr>
            <a:r>
              <a:rPr lang="it-IT" dirty="0"/>
              <a:t>E’ suddivisa in 24 libri, per un totale di 15.693 esametri. </a:t>
            </a:r>
          </a:p>
          <a:p>
            <a:pPr>
              <a:spcBef>
                <a:spcPts val="3400"/>
              </a:spcBef>
            </a:pPr>
            <a:r>
              <a:rPr lang="it-IT" dirty="0"/>
              <a:t>L’argomento dell’opera è l’“ira” di Achille che, offeso dal re Agamennone, si ritira dalla guerra; la morte del caro amico Patroclo lo induce, però, a ritornare in battaglia per vendicarsi del suo uccisore, Ettore. </a:t>
            </a:r>
          </a:p>
          <a:p>
            <a:pPr>
              <a:spcBef>
                <a:spcPts val="3400"/>
              </a:spcBef>
            </a:pPr>
            <a:r>
              <a:rPr lang="it-IT" dirty="0"/>
              <a:t>Gli eroi vengono esaltati nel loro aspetto fisico e nel loro valore bellico; un codice condiviso di valori comuni, come la fama e l’onore, determina le loro azioni, che talora però, come nel caso di Achille, possono infrangere il quadro “eroico”.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307586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i="1" dirty="0"/>
              <a:t>Odissea</a:t>
            </a:r>
            <a:endParaRPr i="1"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it-IT" dirty="0"/>
              <a:t>E’ suddivisa in 24 libri, per un totale di 12.007 esametri.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it-IT" dirty="0"/>
              <a:t>Narra il </a:t>
            </a:r>
            <a:r>
              <a:rPr lang="it-IT" i="1" dirty="0" err="1"/>
              <a:t>nostos</a:t>
            </a:r>
            <a:r>
              <a:rPr lang="it-IT" dirty="0"/>
              <a:t> di Odisseo; l’eroe, dopo un’assenza ventennale, ritorna ad Itaca, dove, uccisi i pretendenti della moglie, riconquista il potere.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it-IT" dirty="0"/>
              <a:t>Lo schema compositivo, prevede tre parti: </a:t>
            </a:r>
            <a:br>
              <a:rPr lang="it-IT" dirty="0"/>
            </a:br>
            <a:r>
              <a:rPr lang="it-IT" dirty="0"/>
              <a:t>- nei </a:t>
            </a:r>
            <a:r>
              <a:rPr lang="it-IT" b="1" dirty="0"/>
              <a:t>libri I-IV </a:t>
            </a:r>
            <a:r>
              <a:rPr lang="it-IT" dirty="0"/>
              <a:t>protagonista è Telemaco, il figlio di Odisseo, che si muove alla ricerca di notizie del padre; </a:t>
            </a:r>
            <a:br>
              <a:rPr lang="it-IT" dirty="0"/>
            </a:br>
            <a:r>
              <a:rPr lang="it-IT" dirty="0"/>
              <a:t>- nei </a:t>
            </a:r>
            <a:r>
              <a:rPr lang="it-IT" b="1" dirty="0"/>
              <a:t>libri V-XII </a:t>
            </a:r>
            <a:r>
              <a:rPr lang="it-IT" dirty="0"/>
              <a:t>Odisseo giunge nell’isola dei Feaci e racconta le avventure vissute nei suoi viaggi; </a:t>
            </a:r>
            <a:br>
              <a:rPr lang="it-IT" dirty="0"/>
            </a:br>
            <a:r>
              <a:rPr lang="it-IT" dirty="0"/>
              <a:t>- nei </a:t>
            </a:r>
            <a:r>
              <a:rPr lang="it-IT" b="1" dirty="0"/>
              <a:t>libri XIII-XXIV </a:t>
            </a:r>
            <a:r>
              <a:rPr lang="it-IT" dirty="0"/>
              <a:t>sono narrate le vicende di Odisseo finalmente approdato ad Itaca. 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it-IT" dirty="0"/>
              <a:t>Diversi aspetti, strutturali e contenutistici, fanno dell’</a:t>
            </a:r>
            <a:r>
              <a:rPr lang="it-IT" i="1" dirty="0"/>
              <a:t>Odissea</a:t>
            </a:r>
            <a:r>
              <a:rPr lang="it-IT" dirty="0"/>
              <a:t> un poema più moderno rispetto all’</a:t>
            </a:r>
            <a:r>
              <a:rPr lang="it-IT" i="1" dirty="0"/>
              <a:t>Iliade</a:t>
            </a:r>
            <a:r>
              <a:rPr lang="it-IT" dirty="0"/>
              <a:t>.</a:t>
            </a:r>
          </a:p>
          <a:p>
            <a:pPr>
              <a:lnSpc>
                <a:spcPct val="110000"/>
              </a:lnSpc>
              <a:spcBef>
                <a:spcPts val="400"/>
              </a:spcBef>
            </a:pPr>
            <a:r>
              <a:rPr lang="it-IT" dirty="0"/>
              <a:t>Protagonista assoluto dell’opera è Odisseo, che, pur conservando molti aspetti degli eroi </a:t>
            </a:r>
            <a:r>
              <a:rPr lang="it-IT" dirty="0" err="1"/>
              <a:t>iliadici</a:t>
            </a:r>
            <a:r>
              <a:rPr lang="it-IT" dirty="0"/>
              <a:t>, si serve come arma principale della sua intelligenza.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83893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La questione omerica - 1 </a:t>
            </a:r>
            <a:endParaRPr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it-IT" sz="2000" dirty="0"/>
              <a:t>In età ellenistica ha inizio lo studio “scientifico” dei poemi omerici, le cui incongruenze erano già conosciute nei secoli precedenti. </a:t>
            </a:r>
          </a:p>
          <a:p>
            <a:r>
              <a:rPr lang="it-IT" sz="2000" dirty="0"/>
              <a:t>I grammatici alessandrini emendarono il testo e lo suddivisero in libri, realizzando così le prime edizioni critiche dei due poemi. </a:t>
            </a:r>
          </a:p>
          <a:p>
            <a:r>
              <a:rPr lang="it-IT" sz="2000" dirty="0"/>
              <a:t>Due interpretazioni sulla loro genesi: </a:t>
            </a:r>
            <a:br>
              <a:rPr lang="it-IT" sz="2000" dirty="0"/>
            </a:br>
            <a:r>
              <a:rPr lang="it-IT" sz="2000" dirty="0"/>
              <a:t>- gli “unitari” attribuivano ad uno stesso autore i due poemi; </a:t>
            </a:r>
            <a:br>
              <a:rPr lang="it-IT" sz="2000" dirty="0"/>
            </a:br>
            <a:r>
              <a:rPr lang="it-IT" sz="2000" dirty="0"/>
              <a:t>- i “separatisti” a due autori diversi.</a:t>
            </a:r>
          </a:p>
          <a:p>
            <a:r>
              <a:rPr lang="it-IT" sz="2000" dirty="0"/>
              <a:t>Nel </a:t>
            </a:r>
            <a:r>
              <a:rPr lang="it-IT" sz="2000" b="1" dirty="0"/>
              <a:t>1664 </a:t>
            </a:r>
            <a:r>
              <a:rPr lang="it-IT" sz="2000" b="1" dirty="0" err="1"/>
              <a:t>F</a:t>
            </a:r>
            <a:r>
              <a:rPr lang="it-IT" sz="2000" b="1" dirty="0"/>
              <a:t>. </a:t>
            </a:r>
            <a:r>
              <a:rPr lang="it-IT" sz="2000" b="1" dirty="0" err="1"/>
              <a:t>H.delin</a:t>
            </a:r>
            <a:r>
              <a:rPr lang="it-IT" sz="2000" b="1" dirty="0"/>
              <a:t>, abate d’</a:t>
            </a:r>
            <a:r>
              <a:rPr lang="it-IT" sz="2000" b="1" dirty="0" err="1"/>
              <a:t>Aubignac</a:t>
            </a:r>
            <a:r>
              <a:rPr lang="it-IT" sz="2000" dirty="0"/>
              <a:t>, nega l’esistenza di Omero, considerando l’</a:t>
            </a:r>
            <a:r>
              <a:rPr lang="it-IT" sz="2000" i="1" dirty="0"/>
              <a:t>Iliade</a:t>
            </a:r>
            <a:r>
              <a:rPr lang="it-IT" sz="2000" dirty="0"/>
              <a:t> una raccolta di canti anonimi di epoche diverse unificati da </a:t>
            </a:r>
            <a:r>
              <a:rPr lang="it-IT" sz="2000" dirty="0" err="1"/>
              <a:t>Pisistrato</a:t>
            </a:r>
            <a:r>
              <a:rPr lang="it-IT" sz="2000" dirty="0"/>
              <a:t>.</a:t>
            </a:r>
          </a:p>
          <a:p>
            <a:r>
              <a:rPr lang="it-IT" sz="2000" dirty="0"/>
              <a:t>Nel </a:t>
            </a:r>
            <a:r>
              <a:rPr lang="it-IT" sz="2000" b="1" dirty="0"/>
              <a:t>1725 G. Vico </a:t>
            </a:r>
            <a:r>
              <a:rPr lang="it-IT" sz="2000" dirty="0"/>
              <a:t>legge i poemi omerici come il prodotto collettivo del popolo greco.</a:t>
            </a:r>
          </a:p>
          <a:p>
            <a:r>
              <a:rPr lang="it-IT" sz="2000" dirty="0"/>
              <a:t>Nel </a:t>
            </a:r>
            <a:r>
              <a:rPr lang="it-IT" sz="2000" b="1" dirty="0"/>
              <a:t>1795 </a:t>
            </a:r>
            <a:r>
              <a:rPr lang="it-IT" sz="2000" b="1" dirty="0" err="1"/>
              <a:t>F</a:t>
            </a:r>
            <a:r>
              <a:rPr lang="it-IT" sz="2000" b="1" dirty="0"/>
              <a:t>. A. </a:t>
            </a:r>
            <a:r>
              <a:rPr lang="it-IT" sz="2000" b="1" dirty="0" err="1"/>
              <a:t>Wolf</a:t>
            </a:r>
            <a:r>
              <a:rPr lang="it-IT" sz="2000" b="1" dirty="0"/>
              <a:t> </a:t>
            </a:r>
            <a:r>
              <a:rPr lang="it-IT" sz="2000" dirty="0"/>
              <a:t>riprende con maggior rigore le teorie del d’</a:t>
            </a:r>
            <a:r>
              <a:rPr lang="it-IT" sz="2000" dirty="0" err="1"/>
              <a:t>Aubignac</a:t>
            </a:r>
            <a:r>
              <a:rPr lang="it-IT" sz="2000" dirty="0"/>
              <a:t>, negando l’esistenza di Omero e considerando i due poemi una raccolta di canti sparsi trasmessi oralmente e in seguito messi per iscritto. </a:t>
            </a:r>
          </a:p>
        </p:txBody>
      </p:sp>
    </p:spTree>
    <p:extLst>
      <p:ext uri="{BB962C8B-B14F-4D97-AF65-F5344CB8AC3E}">
        <p14:creationId xmlns:p14="http://schemas.microsoft.com/office/powerpoint/2010/main" val="31255098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La questione omerica - 2 </a:t>
            </a:r>
            <a:endParaRPr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it-IT" dirty="0"/>
              <a:t>Tra il </a:t>
            </a:r>
            <a:r>
              <a:rPr lang="it-IT" b="1" dirty="0"/>
              <a:t>XIX e il XX </a:t>
            </a:r>
            <a:r>
              <a:rPr lang="it-IT" dirty="0"/>
              <a:t>secolo </a:t>
            </a:r>
            <a:r>
              <a:rPr lang="it-IT" b="1" dirty="0"/>
              <a:t>i filologi del metodo analitico </a:t>
            </a:r>
            <a:r>
              <a:rPr lang="it-IT" dirty="0"/>
              <a:t>intendevano frantumare i due poemi nei loro elementi costitutivi: </a:t>
            </a:r>
            <a:br>
              <a:rPr lang="it-IT" dirty="0"/>
            </a:br>
            <a:r>
              <a:rPr lang="it-IT" dirty="0"/>
              <a:t>- G. Hermann individua due nuclei primitivi, l’ira di Achille e il ritorno di Odisseo, ampliati progressivamente; </a:t>
            </a:r>
            <a:br>
              <a:rPr lang="it-IT" dirty="0"/>
            </a:br>
            <a:r>
              <a:rPr lang="it-IT" dirty="0"/>
              <a:t>- K. </a:t>
            </a:r>
            <a:r>
              <a:rPr lang="it-IT" dirty="0" err="1"/>
              <a:t>Lachmann</a:t>
            </a:r>
            <a:r>
              <a:rPr lang="it-IT" dirty="0"/>
              <a:t> rintraccia nell’</a:t>
            </a:r>
            <a:r>
              <a:rPr lang="it-IT" i="1" dirty="0"/>
              <a:t>Iliade </a:t>
            </a:r>
            <a:r>
              <a:rPr lang="it-IT" dirty="0"/>
              <a:t>una serie di rapsodie originarie aggregate insieme; </a:t>
            </a:r>
            <a:br>
              <a:rPr lang="it-IT" dirty="0"/>
            </a:br>
            <a:r>
              <a:rPr lang="it-IT" dirty="0"/>
              <a:t>- A. </a:t>
            </a:r>
            <a:r>
              <a:rPr lang="it-IT" dirty="0" err="1"/>
              <a:t>Kirchhoff</a:t>
            </a:r>
            <a:r>
              <a:rPr lang="it-IT" dirty="0"/>
              <a:t> individua nell’</a:t>
            </a:r>
            <a:r>
              <a:rPr lang="it-IT" i="1" dirty="0"/>
              <a:t>Odissea</a:t>
            </a:r>
            <a:r>
              <a:rPr lang="it-IT" dirty="0"/>
              <a:t> quattro “piccoli canti epici” di epoca diversa; </a:t>
            </a:r>
            <a:br>
              <a:rPr lang="it-IT" dirty="0"/>
            </a:br>
            <a:r>
              <a:rPr lang="it-IT" dirty="0"/>
              <a:t>- U. von </a:t>
            </a:r>
            <a:r>
              <a:rPr lang="it-IT" dirty="0" err="1"/>
              <a:t>Wilamowitz</a:t>
            </a:r>
            <a:r>
              <a:rPr lang="it-IT" dirty="0"/>
              <a:t> ipotizza l’esistenza di un unico poeta che avrebbe composto un’</a:t>
            </a:r>
            <a:r>
              <a:rPr lang="it-IT" i="1" dirty="0"/>
              <a:t>Iliade </a:t>
            </a:r>
            <a:r>
              <a:rPr lang="it-IT" dirty="0"/>
              <a:t>originaria, rielaborando il materiale preesistente, mentre l’</a:t>
            </a:r>
            <a:r>
              <a:rPr lang="it-IT" i="1" dirty="0"/>
              <a:t>Odissea</a:t>
            </a:r>
            <a:r>
              <a:rPr lang="it-IT" dirty="0"/>
              <a:t> sarebbe stata messa insieme, a partire da tre poemi, da un compilatore maldestro.</a:t>
            </a:r>
          </a:p>
          <a:p>
            <a:pPr>
              <a:lnSpc>
                <a:spcPct val="110000"/>
              </a:lnSpc>
            </a:pPr>
            <a:r>
              <a:rPr lang="it-IT" dirty="0"/>
              <a:t>La </a:t>
            </a:r>
            <a:r>
              <a:rPr lang="it-IT" b="1" dirty="0"/>
              <a:t>tesi unitaria</a:t>
            </a:r>
            <a:r>
              <a:rPr lang="it-IT" dirty="0"/>
              <a:t>, sostenuta anzitutto da </a:t>
            </a:r>
            <a:r>
              <a:rPr lang="it-IT" dirty="0" err="1"/>
              <a:t>Nitzsch</a:t>
            </a:r>
            <a:r>
              <a:rPr lang="it-IT" dirty="0"/>
              <a:t> (XIX secolo), attribuisce entrambi i poemi omerici, ritenuti unitari, ad un unico poeta. </a:t>
            </a:r>
          </a:p>
          <a:p>
            <a:pPr>
              <a:lnSpc>
                <a:spcPct val="110000"/>
              </a:lnSpc>
            </a:pPr>
            <a:r>
              <a:rPr lang="it-IT" dirty="0"/>
              <a:t>Un’ulteriore reazione </a:t>
            </a:r>
            <a:r>
              <a:rPr lang="it-IT" b="1" dirty="0" err="1"/>
              <a:t>antianalitica</a:t>
            </a:r>
            <a:r>
              <a:rPr lang="it-IT" dirty="0"/>
              <a:t>, verificatasi all’inizio del ‘900 con la tesi </a:t>
            </a:r>
            <a:r>
              <a:rPr lang="it-IT" dirty="0" err="1"/>
              <a:t>neounitaria</a:t>
            </a:r>
            <a:r>
              <a:rPr lang="it-IT" dirty="0"/>
              <a:t> (fra i suoi sostenitori, in particolare, fu </a:t>
            </a:r>
            <a:r>
              <a:rPr lang="it-IT" b="1" dirty="0" err="1"/>
              <a:t>W</a:t>
            </a:r>
            <a:r>
              <a:rPr lang="it-IT" b="1" dirty="0"/>
              <a:t>. </a:t>
            </a:r>
            <a:r>
              <a:rPr lang="it-IT" b="1" dirty="0" err="1"/>
              <a:t>Schadewaldt</a:t>
            </a:r>
            <a:r>
              <a:rPr lang="it-IT" dirty="0"/>
              <a:t>), mancava tuttavia di solide basi scientifiche. </a:t>
            </a:r>
          </a:p>
          <a:p>
            <a:pPr>
              <a:lnSpc>
                <a:spcPct val="110000"/>
              </a:lnSpc>
            </a:pPr>
            <a:r>
              <a:rPr lang="it-IT" dirty="0"/>
              <a:t>Ai </a:t>
            </a:r>
            <a:r>
              <a:rPr lang="it-IT" dirty="0" err="1"/>
              <a:t>neounitari</a:t>
            </a:r>
            <a:r>
              <a:rPr lang="it-IT" dirty="0"/>
              <a:t> si opposero i </a:t>
            </a:r>
            <a:r>
              <a:rPr lang="it-IT" b="1" dirty="0" err="1"/>
              <a:t>neoanalitici</a:t>
            </a:r>
            <a:r>
              <a:rPr lang="it-IT" dirty="0"/>
              <a:t> che, in particolare con le teorie di </a:t>
            </a:r>
            <a:r>
              <a:rPr lang="it-IT" b="1" dirty="0"/>
              <a:t>G. </a:t>
            </a:r>
            <a:r>
              <a:rPr lang="it-IT" b="1" dirty="0" err="1"/>
              <a:t>Jachmann</a:t>
            </a:r>
            <a:r>
              <a:rPr lang="it-IT" dirty="0"/>
              <a:t> (XX secolo), riportarono l’indagine al punto di partenza.</a:t>
            </a:r>
          </a:p>
        </p:txBody>
      </p:sp>
    </p:spTree>
    <p:extLst>
      <p:ext uri="{BB962C8B-B14F-4D97-AF65-F5344CB8AC3E}">
        <p14:creationId xmlns:p14="http://schemas.microsoft.com/office/powerpoint/2010/main" val="29461220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La questione omerica - 3 </a:t>
            </a:r>
            <a:endParaRPr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it-IT" sz="2000" dirty="0"/>
              <a:t>Negli </a:t>
            </a:r>
            <a:r>
              <a:rPr lang="it-IT" sz="2000" b="1" dirty="0"/>
              <a:t>anni Trenta del ’900 M. </a:t>
            </a:r>
            <a:r>
              <a:rPr lang="it-IT" sz="2000" b="1" dirty="0" err="1"/>
              <a:t>Parry</a:t>
            </a:r>
            <a:r>
              <a:rPr lang="it-IT" sz="2000" dirty="0"/>
              <a:t>, in seguito ad un’analisi comparata con i canti popolari serbi, documenta la presenza di elementi e tecniche propri della poesia orale nei poemi omerici e in particolare il repertorio di formule fisse che costituiva un prontuario mnemonico a disposizione degli aedi. </a:t>
            </a:r>
          </a:p>
          <a:p>
            <a:pPr>
              <a:lnSpc>
                <a:spcPct val="140000"/>
              </a:lnSpc>
            </a:pPr>
            <a:r>
              <a:rPr lang="it-IT" sz="2000" dirty="0"/>
              <a:t>Le tesi di </a:t>
            </a:r>
            <a:r>
              <a:rPr lang="it-IT" sz="2000" dirty="0" err="1"/>
              <a:t>Parry</a:t>
            </a:r>
            <a:r>
              <a:rPr lang="it-IT" sz="2000" dirty="0"/>
              <a:t> sono state riviste da studiosi successivi, secondo i quali la complessità dei due poemi presuppone una redazione scritta anteriore a quella </a:t>
            </a:r>
            <a:r>
              <a:rPr lang="it-IT" sz="2000" dirty="0" err="1"/>
              <a:t>pisistratea</a:t>
            </a:r>
            <a:r>
              <a:rPr lang="it-IT" sz="2000" dirty="0"/>
              <a:t> e l’esistenza di uno o più poeti in grado di sostituire l’improvvisazione con la composizione, servendosi della scrittura.</a:t>
            </a:r>
          </a:p>
        </p:txBody>
      </p:sp>
    </p:spTree>
    <p:extLst>
      <p:ext uri="{BB962C8B-B14F-4D97-AF65-F5344CB8AC3E}">
        <p14:creationId xmlns:p14="http://schemas.microsoft.com/office/powerpoint/2010/main" val="18354454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Lingua e stile</a:t>
            </a:r>
            <a:endParaRPr dirty="0"/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it-IT" dirty="0"/>
              <a:t>La lingua dei poemi omerici presenta forme di epoche differenti e appartenenti a diversi dialetti (base ionica predominante, eolico, arcadico-cipriota e attico). </a:t>
            </a:r>
          </a:p>
          <a:p>
            <a:r>
              <a:rPr lang="it-IT" dirty="0"/>
              <a:t>Si tratta di una lingua letteraria, mai parlata e artificialmente costruita, condizionata dalla necessità metrica. </a:t>
            </a:r>
          </a:p>
          <a:p>
            <a:r>
              <a:rPr lang="it-IT" dirty="0"/>
              <a:t>Lo stile dei due poemi è caratterizzato dalla presenza di espressioni formulari e, al loro interno, di epiteti. </a:t>
            </a:r>
          </a:p>
          <a:p>
            <a:r>
              <a:rPr lang="it-IT" dirty="0"/>
              <a:t>Numerose sono le similitudini tratte dalla natura e dal mondo animale o dalla vita quotidiana.</a:t>
            </a:r>
          </a:p>
          <a:p>
            <a:r>
              <a:rPr lang="it-IT" dirty="0"/>
              <a:t>Inoltre, ricorrono le cosiddette “scene tipiche”, cioè scene riproposte più volte secondo uno stesso schema.</a:t>
            </a:r>
          </a:p>
          <a:p>
            <a:endParaRPr lang="it-IT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714833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oppio clic per modifica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it-IT" dirty="0"/>
              <a:t>Il mondo di Omero</a:t>
            </a:r>
          </a:p>
        </p:txBody>
      </p:sp>
      <p:sp>
        <p:nvSpPr>
          <p:cNvPr id="144" name="Doppio clic per modificare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it-IT" dirty="0"/>
              <a:t>La poesia omerica costituiva una “enciclopedia tribale” (E. </a:t>
            </a:r>
            <a:r>
              <a:rPr lang="it-IT" dirty="0" err="1"/>
              <a:t>Havelock</a:t>
            </a:r>
            <a:r>
              <a:rPr lang="it-IT" dirty="0"/>
              <a:t>), che, in una società priva di scrittura, svolgeva la funzione di prescrivere i comportamenti opportuni da tenere nella vita individuale e collettiva.</a:t>
            </a:r>
          </a:p>
          <a:p>
            <a:pPr>
              <a:lnSpc>
                <a:spcPct val="110000"/>
              </a:lnSpc>
            </a:pPr>
            <a:r>
              <a:rPr lang="it-IT" dirty="0"/>
              <a:t>L’ambiente in cui si muovono i personaggi risulta variegato e contraddittorio, presentando tracce di epoche storiche diverse (dall’età micenea all’VIII sec. a.C.).</a:t>
            </a:r>
          </a:p>
          <a:p>
            <a:pPr>
              <a:lnSpc>
                <a:spcPct val="110000"/>
              </a:lnSpc>
            </a:pPr>
            <a:r>
              <a:rPr lang="it-IT" dirty="0"/>
              <a:t>Nell’epos omerico gli </a:t>
            </a:r>
            <a:r>
              <a:rPr lang="it-IT" dirty="0" err="1"/>
              <a:t>dèi</a:t>
            </a:r>
            <a:r>
              <a:rPr lang="it-IT" dirty="0"/>
              <a:t> intervengono spesso nelle vicende umane e intrattengono rapporti di familiarità coi mortali. </a:t>
            </a:r>
          </a:p>
          <a:p>
            <a:pPr>
              <a:lnSpc>
                <a:spcPct val="110000"/>
              </a:lnSpc>
            </a:pPr>
            <a:r>
              <a:rPr lang="it-IT" dirty="0"/>
              <a:t>Alle divinità è attribuita l’intera gamma di vizi e virtù umani e la vita sull’Olimpo è plasmata sul modello di quella terrena. </a:t>
            </a:r>
          </a:p>
          <a:p>
            <a:pPr>
              <a:lnSpc>
                <a:spcPct val="110000"/>
              </a:lnSpc>
            </a:pPr>
            <a:r>
              <a:rPr lang="it-IT" dirty="0"/>
              <a:t>A differenza dei mortali, tuttavia, gli </a:t>
            </a:r>
            <a:r>
              <a:rPr lang="it-IT" dirty="0" err="1"/>
              <a:t>dèi</a:t>
            </a:r>
            <a:r>
              <a:rPr lang="it-IT" dirty="0"/>
              <a:t> sono beati e immortali, anche se, al pari di quelli, devono sottostare ad un’entità superiore, il destino.</a:t>
            </a:r>
          </a:p>
          <a:p>
            <a:pPr>
              <a:lnSpc>
                <a:spcPct val="110000"/>
              </a:lnSpc>
            </a:pPr>
            <a:r>
              <a:rPr lang="it-IT" dirty="0"/>
              <a:t>Gli eroi omerici, secondo i caratteri tipici della “civiltà di vergogna”, agiscono preoccupandosi esclusivamente dell’approvazione o del biasimo che gli altri potrebbero esprimere nei confronti del loro comportamento.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79102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1013</TotalTime>
  <Words>1102</Words>
  <Application>Microsoft Macintosh PowerPoint</Application>
  <PresentationFormat>Widescreen</PresentationFormat>
  <Paragraphs>47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 Neue Thin</vt:lpstr>
      <vt:lpstr>Times New Roman</vt:lpstr>
      <vt:lpstr>Tema di Office</vt:lpstr>
      <vt:lpstr>Omero</vt:lpstr>
      <vt:lpstr>Omero </vt:lpstr>
      <vt:lpstr>Iliade</vt:lpstr>
      <vt:lpstr>Odissea</vt:lpstr>
      <vt:lpstr>La questione omerica - 1 </vt:lpstr>
      <vt:lpstr>La questione omerica - 2 </vt:lpstr>
      <vt:lpstr>La questione omerica - 3 </vt:lpstr>
      <vt:lpstr>Lingua e stile</vt:lpstr>
      <vt:lpstr>Il mondo di Omero</vt:lpstr>
      <vt:lpstr>Metrica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Omero</dc:title>
  <dc:creator>Vincenzo Barbarotta</dc:creator>
  <cp:lastModifiedBy>Vincenzo Barbarotta</cp:lastModifiedBy>
  <cp:revision>9</cp:revision>
  <dcterms:created xsi:type="dcterms:W3CDTF">2021-02-03T23:18:05Z</dcterms:created>
  <dcterms:modified xsi:type="dcterms:W3CDTF">2021-02-04T16:11:26Z</dcterms:modified>
</cp:coreProperties>
</file>